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Figtree Medium"/>
      <p:regular r:id="rId27"/>
      <p:bold r:id="rId28"/>
      <p:italic r:id="rId29"/>
      <p:boldItalic r:id="rId30"/>
    </p:embeddedFont>
    <p:embeddedFont>
      <p:font typeface="Figtree"/>
      <p:regular r:id="rId31"/>
      <p:bold r:id="rId32"/>
      <p:italic r:id="rId33"/>
      <p:boldItalic r:id="rId34"/>
    </p:embeddedFont>
    <p:embeddedFont>
      <p:font typeface="Figtree Black"/>
      <p:bold r:id="rId35"/>
      <p:boldItalic r:id="rId36"/>
    </p:embeddedFont>
    <p:embeddedFont>
      <p:font typeface="Figtree ExtraBold"/>
      <p:bold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Montserrat Medium"/>
      <p:regular r:id="rId43"/>
      <p:bold r:id="rId44"/>
      <p:italic r:id="rId45"/>
      <p:boldItalic r:id="rId46"/>
    </p:embeddedFont>
    <p:embeddedFont>
      <p:font typeface="Montserrat Light"/>
      <p:regular r:id="rId47"/>
      <p:bold r:id="rId48"/>
      <p:italic r:id="rId49"/>
      <p:boldItalic r:id="rId50"/>
    </p:embeddedFont>
    <p:embeddedFont>
      <p:font typeface="Figtree SemiBold"/>
      <p:regular r:id="rId51"/>
      <p:bold r:id="rId52"/>
      <p:italic r:id="rId53"/>
      <p:boldItalic r:id="rId54"/>
    </p:embeddedFont>
    <p:embeddedFont>
      <p:font typeface="Montserrat ExtraBold"/>
      <p:bold r:id="rId55"/>
      <p:boldItalic r:id="rId56"/>
    </p:embeddedFont>
    <p:embeddedFont>
      <p:font typeface="Comfortaa Medium"/>
      <p:regular r:id="rId57"/>
      <p:bold r:id="rId58"/>
    </p:embeddedFont>
    <p:embeddedFont>
      <p:font typeface="Comfortaa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MontserratMedium-bold.fntdata"/><Relationship Id="rId43" Type="http://schemas.openxmlformats.org/officeDocument/2006/relationships/font" Target="fonts/MontserratMedium-regular.fntdata"/><Relationship Id="rId46" Type="http://schemas.openxmlformats.org/officeDocument/2006/relationships/font" Target="fonts/MontserratMedium-boldItalic.fntdata"/><Relationship Id="rId45" Type="http://schemas.openxmlformats.org/officeDocument/2006/relationships/font" Target="fonts/Montserrat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Light-bold.fntdata"/><Relationship Id="rId47" Type="http://schemas.openxmlformats.org/officeDocument/2006/relationships/font" Target="fonts/MontserratLight-regular.fntdata"/><Relationship Id="rId49" Type="http://schemas.openxmlformats.org/officeDocument/2006/relationships/font" Target="fonts/Montserrat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gtree-regular.fntdata"/><Relationship Id="rId30" Type="http://schemas.openxmlformats.org/officeDocument/2006/relationships/font" Target="fonts/FigtreeMedium-boldItalic.fntdata"/><Relationship Id="rId33" Type="http://schemas.openxmlformats.org/officeDocument/2006/relationships/font" Target="fonts/Figtree-italic.fntdata"/><Relationship Id="rId32" Type="http://schemas.openxmlformats.org/officeDocument/2006/relationships/font" Target="fonts/Figtree-bold.fntdata"/><Relationship Id="rId35" Type="http://schemas.openxmlformats.org/officeDocument/2006/relationships/font" Target="fonts/FigtreeBlack-bold.fntdata"/><Relationship Id="rId34" Type="http://schemas.openxmlformats.org/officeDocument/2006/relationships/font" Target="fonts/Figtree-boldItalic.fntdata"/><Relationship Id="rId37" Type="http://schemas.openxmlformats.org/officeDocument/2006/relationships/font" Target="fonts/FigtreeExtraBold-bold.fntdata"/><Relationship Id="rId36" Type="http://schemas.openxmlformats.org/officeDocument/2006/relationships/font" Target="fonts/FigtreeBlack-boldItalic.fntdata"/><Relationship Id="rId39" Type="http://schemas.openxmlformats.org/officeDocument/2006/relationships/font" Target="fonts/Montserrat-regular.fntdata"/><Relationship Id="rId38" Type="http://schemas.openxmlformats.org/officeDocument/2006/relationships/font" Target="fonts/FigtreeExtraBol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omfortaa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FigtreeMedium-bold.fntdata"/><Relationship Id="rId27" Type="http://schemas.openxmlformats.org/officeDocument/2006/relationships/font" Target="fonts/FigtreeMedium-regular.fntdata"/><Relationship Id="rId29" Type="http://schemas.openxmlformats.org/officeDocument/2006/relationships/font" Target="fonts/FigtreeMedium-italic.fntdata"/><Relationship Id="rId51" Type="http://schemas.openxmlformats.org/officeDocument/2006/relationships/font" Target="fonts/FigtreeSemiBold-regular.fntdata"/><Relationship Id="rId50" Type="http://schemas.openxmlformats.org/officeDocument/2006/relationships/font" Target="fonts/MontserratLight-boldItalic.fntdata"/><Relationship Id="rId53" Type="http://schemas.openxmlformats.org/officeDocument/2006/relationships/font" Target="fonts/FigtreeSemiBold-italic.fntdata"/><Relationship Id="rId52" Type="http://schemas.openxmlformats.org/officeDocument/2006/relationships/font" Target="fonts/FigtreeSemiBold-bold.fntdata"/><Relationship Id="rId11" Type="http://schemas.openxmlformats.org/officeDocument/2006/relationships/slide" Target="slides/slide6.xml"/><Relationship Id="rId55" Type="http://schemas.openxmlformats.org/officeDocument/2006/relationships/font" Target="fonts/MontserratExtraBold-bold.fntdata"/><Relationship Id="rId10" Type="http://schemas.openxmlformats.org/officeDocument/2006/relationships/slide" Target="slides/slide5.xml"/><Relationship Id="rId54" Type="http://schemas.openxmlformats.org/officeDocument/2006/relationships/font" Target="fonts/FigtreeSemiBold-boldItalic.fntdata"/><Relationship Id="rId13" Type="http://schemas.openxmlformats.org/officeDocument/2006/relationships/slide" Target="slides/slide8.xml"/><Relationship Id="rId57" Type="http://schemas.openxmlformats.org/officeDocument/2006/relationships/font" Target="fonts/ComfortaaMedium-regular.fntdata"/><Relationship Id="rId12" Type="http://schemas.openxmlformats.org/officeDocument/2006/relationships/slide" Target="slides/slide7.xml"/><Relationship Id="rId56" Type="http://schemas.openxmlformats.org/officeDocument/2006/relationships/font" Target="fonts/MontserratExtraBold-boldItalic.fntdata"/><Relationship Id="rId15" Type="http://schemas.openxmlformats.org/officeDocument/2006/relationships/slide" Target="slides/slide10.xml"/><Relationship Id="rId59" Type="http://schemas.openxmlformats.org/officeDocument/2006/relationships/font" Target="fonts/Comfortaa-regular.fntdata"/><Relationship Id="rId14" Type="http://schemas.openxmlformats.org/officeDocument/2006/relationships/slide" Target="slides/slide9.xml"/><Relationship Id="rId58" Type="http://schemas.openxmlformats.org/officeDocument/2006/relationships/font" Target="fonts/Comfortaa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75398be2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75398be2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554e33b8b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554e33b8b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8554e33b8b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8554e33b8b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554e33b8b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8554e33b8b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554e33b8b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8554e33b8b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b12823b3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fb12823b3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b12823b3f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fb12823b3f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554e33b8b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8554e33b8b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8963ca5ad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8963ca5ad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554e33b8b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8554e33b8b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8554e33b8b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8554e33b8b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75d42b913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75d42b913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8554e33b8b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8554e33b8b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75398be2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75398be2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d88d9b10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fd88d9b10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554e33b8b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8554e33b8b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fd88d9b1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fd88d9b1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554e33b8b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8554e33b8b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b12823b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fb12823b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554e33b8b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8554e33b8b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d88d9b10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fd88d9b10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06325" y="454129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2022 Cloud Native Computing Foundation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" name="Google Shape;52;p13"/>
          <p:cNvCxnSpPr/>
          <p:nvPr/>
        </p:nvCxnSpPr>
        <p:spPr>
          <a:xfrm rot="10800000">
            <a:off x="757056" y="460786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13"/>
          <p:cNvSpPr txBox="1"/>
          <p:nvPr/>
        </p:nvSpPr>
        <p:spPr>
          <a:xfrm>
            <a:off x="283849" y="4492325"/>
            <a:ext cx="42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1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4050" y="4565900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369775" y="196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457208" y="44167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hyperlink" Target="https://www.linkedin.com/pulse/autoscaling-patterns-serverless-saral-saxena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35.png"/><Relationship Id="rId6" Type="http://schemas.openxmlformats.org/officeDocument/2006/relationships/image" Target="../media/image27.png"/><Relationship Id="rId7" Type="http://schemas.openxmlformats.org/officeDocument/2006/relationships/image" Target="../media/image31.png"/><Relationship Id="rId8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Relationship Id="rId9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56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54.png"/><Relationship Id="rId7" Type="http://schemas.openxmlformats.org/officeDocument/2006/relationships/image" Target="../media/image50.png"/><Relationship Id="rId8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5" Type="http://schemas.openxmlformats.org/officeDocument/2006/relationships/image" Target="../media/image58.jpg"/><Relationship Id="rId6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hyperlink" Target="https://www.linkedin.com/pulse/autoscaling-patterns-serverless-saral-saxen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19450" y="1474850"/>
            <a:ext cx="3664800" cy="25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Montserrat"/>
                <a:ea typeface="Montserrat"/>
                <a:cs typeface="Montserrat"/>
                <a:sym typeface="Montserrat"/>
              </a:rPr>
              <a:t>Scaling without Limits</a:t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The Serverless way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45175" y="4244400"/>
            <a:ext cx="341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21-Sep-2024</a:t>
            </a:r>
            <a:endParaRPr sz="16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287700" y="518850"/>
            <a:ext cx="269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CNCF COIMBATORE MEETUP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880000" y="2245100"/>
            <a:ext cx="529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75" y="457200"/>
            <a:ext cx="800400" cy="8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4175" y="-24150"/>
            <a:ext cx="5167649" cy="516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347725" y="290725"/>
            <a:ext cx="85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SCALING WITH SERVERLESS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2300">
                <a:latin typeface="Montserrat"/>
                <a:ea typeface="Montserrat"/>
                <a:cs typeface="Montserrat"/>
                <a:sym typeface="Montserrat"/>
              </a:rPr>
              <a:t>Concurrency Value based</a:t>
            </a:r>
            <a:endParaRPr i="1"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3"/>
          <p:cNvSpPr/>
          <p:nvPr/>
        </p:nvSpPr>
        <p:spPr>
          <a:xfrm>
            <a:off x="457200" y="0"/>
            <a:ext cx="914400" cy="109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168225"/>
            <a:ext cx="5590231" cy="3975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5613075" y="4671950"/>
            <a:ext cx="347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Source</a:t>
            </a:r>
            <a:r>
              <a:rPr lang="en" sz="11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: </a:t>
            </a:r>
            <a:r>
              <a:rPr lang="en" sz="1100" u="sng">
                <a:solidFill>
                  <a:schemeClr val="hlink"/>
                </a:solidFill>
                <a:latin typeface="Comfortaa Medium"/>
                <a:ea typeface="Comfortaa Medium"/>
                <a:cs typeface="Comfortaa Medium"/>
                <a:sym typeface="Comfortaa Medium"/>
                <a:hlinkClick r:id="rId4"/>
              </a:rPr>
              <a:t>LinkedIn blog</a:t>
            </a:r>
            <a:r>
              <a:rPr lang="en" sz="11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by Saral Saxena</a:t>
            </a:r>
            <a:endParaRPr sz="11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347725" y="290725"/>
            <a:ext cx="85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SCALING WITH SERVERLESS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2300">
                <a:latin typeface="Montserrat"/>
                <a:ea typeface="Montserrat"/>
                <a:cs typeface="Montserrat"/>
                <a:sym typeface="Montserrat"/>
              </a:rPr>
              <a:t>Metric based</a:t>
            </a:r>
            <a:endParaRPr i="1"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457200" y="0"/>
            <a:ext cx="914400" cy="109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198" y="1319501"/>
            <a:ext cx="914400" cy="83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785825" y="2173003"/>
            <a:ext cx="1974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Resource Utilization </a:t>
            </a:r>
            <a:endParaRPr sz="18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(CPU, Memory, Disk)</a:t>
            </a:r>
            <a:endParaRPr sz="15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 rotWithShape="1">
          <a:blip r:embed="rId4">
            <a:alphaModFix/>
          </a:blip>
          <a:srcRect b="16486" l="0" r="8650" t="17463"/>
          <a:stretch/>
        </p:blipFill>
        <p:spPr>
          <a:xfrm>
            <a:off x="981349" y="1388975"/>
            <a:ext cx="1446275" cy="8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3495915" y="2217985"/>
            <a:ext cx="1974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Throughput, latency or Queue depth</a:t>
            </a:r>
            <a:endParaRPr sz="18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7019" y="1015825"/>
            <a:ext cx="1535099" cy="153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6239115" y="2217985"/>
            <a:ext cx="197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Custom metric </a:t>
            </a:r>
            <a:r>
              <a:rPr lang="en" sz="15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(Viewership count, Checkouts etc.)</a:t>
            </a:r>
            <a:endParaRPr sz="15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4925" y="3687450"/>
            <a:ext cx="655651" cy="65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1935575" y="4287378"/>
            <a:ext cx="197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Schedule or Trigger</a:t>
            </a:r>
            <a:endParaRPr sz="15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1380" y="3276017"/>
            <a:ext cx="1015800" cy="101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0220" y="3233780"/>
            <a:ext cx="802063" cy="8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/>
        </p:nvSpPr>
        <p:spPr>
          <a:xfrm>
            <a:off x="4907375" y="4134978"/>
            <a:ext cx="1974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Predictive Analytics based on ML models</a:t>
            </a:r>
            <a:endParaRPr sz="15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347725" y="290725"/>
            <a:ext cx="85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Best Practices for Development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457200" y="0"/>
            <a:ext cx="914400" cy="109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224" y="1297067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/>
        </p:nvSpPr>
        <p:spPr>
          <a:xfrm>
            <a:off x="1306650" y="1185900"/>
            <a:ext cx="276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Keep it small to perform simple focused task</a:t>
            </a:r>
            <a:endParaRPr sz="15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grpSp>
        <p:nvGrpSpPr>
          <p:cNvPr id="194" name="Google Shape;194;p25"/>
          <p:cNvGrpSpPr/>
          <p:nvPr/>
        </p:nvGrpSpPr>
        <p:grpSpPr>
          <a:xfrm>
            <a:off x="5125004" y="1226475"/>
            <a:ext cx="557784" cy="557784"/>
            <a:chOff x="526075" y="1988475"/>
            <a:chExt cx="557784" cy="557784"/>
          </a:xfrm>
        </p:grpSpPr>
        <p:pic>
          <p:nvPicPr>
            <p:cNvPr id="195" name="Google Shape;195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6075" y="1988475"/>
              <a:ext cx="557784" cy="557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5"/>
            <p:cNvSpPr txBox="1"/>
            <p:nvPr/>
          </p:nvSpPr>
          <p:spPr>
            <a:xfrm>
              <a:off x="668940" y="1997660"/>
              <a:ext cx="3810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Comfortaa"/>
                  <a:ea typeface="Comfortaa"/>
                  <a:cs typeface="Comfortaa"/>
                  <a:sym typeface="Comfortaa"/>
                </a:rPr>
                <a:t>?</a:t>
              </a:r>
              <a:endParaRPr b="1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pic>
        <p:nvPicPr>
          <p:cNvPr id="197" name="Google Shape;19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380" y="2158470"/>
            <a:ext cx="466344" cy="46634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1289513" y="2005210"/>
            <a:ext cx="311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Optimize the code for quick start and performant</a:t>
            </a:r>
            <a:endParaRPr sz="15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0404" y="2063125"/>
            <a:ext cx="539496" cy="53949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/>
        </p:nvSpPr>
        <p:spPr>
          <a:xfrm>
            <a:off x="5871050" y="1964825"/>
            <a:ext cx="248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Consider batch for large workloads</a:t>
            </a:r>
            <a:endParaRPr sz="15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126" y="2976926"/>
            <a:ext cx="539500" cy="5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/>
        </p:nvSpPr>
        <p:spPr>
          <a:xfrm>
            <a:off x="1302991" y="2861453"/>
            <a:ext cx="351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Robust Auth-N, Auth-Z with necessary resource </a:t>
            </a: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privilege</a:t>
            </a: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 </a:t>
            </a:r>
            <a:endParaRPr sz="15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1226" y="2909984"/>
            <a:ext cx="557775" cy="5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5871050" y="2807609"/>
            <a:ext cx="304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M.E.L.T with alerts for quicker issue isolation</a:t>
            </a:r>
            <a:endParaRPr sz="15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pic>
        <p:nvPicPr>
          <p:cNvPr id="205" name="Google Shape;205;p25"/>
          <p:cNvPicPr preferRelativeResize="0"/>
          <p:nvPr/>
        </p:nvPicPr>
        <p:blipFill rotWithShape="1">
          <a:blip r:embed="rId9">
            <a:alphaModFix/>
          </a:blip>
          <a:srcRect b="16743" l="12514" r="10615" t="47440"/>
          <a:stretch/>
        </p:blipFill>
        <p:spPr>
          <a:xfrm>
            <a:off x="736048" y="3949322"/>
            <a:ext cx="557800" cy="25987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1302991" y="3699653"/>
            <a:ext cx="351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Automated CI/CD with proper validations and quality gates</a:t>
            </a:r>
            <a:endParaRPr sz="15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6806" y="3766550"/>
            <a:ext cx="557800" cy="5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/>
        </p:nvSpPr>
        <p:spPr>
          <a:xfrm>
            <a:off x="5844121" y="3645809"/>
            <a:ext cx="304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Cost optimization by optimize resource usage</a:t>
            </a:r>
            <a:endParaRPr sz="15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5894329" y="1122050"/>
            <a:ext cx="248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Use external </a:t>
            </a: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storage</a:t>
            </a: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 to maintain state</a:t>
            </a:r>
            <a:endParaRPr sz="15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347725" y="290725"/>
            <a:ext cx="87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How to overcome COLD START challenge?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5" name="Google Shape;215;p26"/>
          <p:cNvSpPr/>
          <p:nvPr/>
        </p:nvSpPr>
        <p:spPr>
          <a:xfrm>
            <a:off x="457200" y="0"/>
            <a:ext cx="914400" cy="109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113" y="1771144"/>
            <a:ext cx="1070975" cy="10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>
            <a:off x="413702" y="2858803"/>
            <a:ext cx="197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Provisioned</a:t>
            </a: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 Concurrency</a:t>
            </a:r>
            <a:endParaRPr sz="15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150" y="1847350"/>
            <a:ext cx="1070950" cy="10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/>
          <p:nvPr/>
        </p:nvSpPr>
        <p:spPr>
          <a:xfrm>
            <a:off x="2623502" y="2858803"/>
            <a:ext cx="197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Pre-warming</a:t>
            </a:r>
            <a:endParaRPr sz="15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9380" y="1828217"/>
            <a:ext cx="1015800" cy="101581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4797496" y="2858803"/>
            <a:ext cx="197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Scheduled pre-scaling</a:t>
            </a:r>
            <a:endParaRPr sz="15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pic>
        <p:nvPicPr>
          <p:cNvPr id="222" name="Google Shape;222;p26"/>
          <p:cNvPicPr preferRelativeResize="0"/>
          <p:nvPr/>
        </p:nvPicPr>
        <p:blipFill rotWithShape="1">
          <a:blip r:embed="rId6">
            <a:alphaModFix/>
          </a:blip>
          <a:srcRect b="23224" l="13006" r="13426" t="22398"/>
          <a:stretch/>
        </p:blipFill>
        <p:spPr>
          <a:xfrm>
            <a:off x="7266625" y="1931225"/>
            <a:ext cx="1015800" cy="75081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 txBox="1"/>
          <p:nvPr/>
        </p:nvSpPr>
        <p:spPr>
          <a:xfrm>
            <a:off x="6778696" y="2858803"/>
            <a:ext cx="197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Code Optimization</a:t>
            </a:r>
            <a:endParaRPr sz="15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347725" y="290725"/>
            <a:ext cx="85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USE CASES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9" name="Google Shape;229;p27"/>
          <p:cNvSpPr/>
          <p:nvPr/>
        </p:nvSpPr>
        <p:spPr>
          <a:xfrm>
            <a:off x="457200" y="0"/>
            <a:ext cx="914400" cy="109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27"/>
          <p:cNvGrpSpPr/>
          <p:nvPr/>
        </p:nvGrpSpPr>
        <p:grpSpPr>
          <a:xfrm>
            <a:off x="1000673" y="1005250"/>
            <a:ext cx="821400" cy="753900"/>
            <a:chOff x="1103803" y="1005250"/>
            <a:chExt cx="821400" cy="753900"/>
          </a:xfrm>
        </p:grpSpPr>
        <p:sp>
          <p:nvSpPr>
            <p:cNvPr id="231" name="Google Shape;231;p27"/>
            <p:cNvSpPr/>
            <p:nvPr/>
          </p:nvSpPr>
          <p:spPr>
            <a:xfrm>
              <a:off x="1103803" y="1005250"/>
              <a:ext cx="821400" cy="7539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2" name="Google Shape;23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18004" y="1121150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27"/>
          <p:cNvSpPr/>
          <p:nvPr/>
        </p:nvSpPr>
        <p:spPr>
          <a:xfrm>
            <a:off x="435458" y="1831190"/>
            <a:ext cx="1925400" cy="2787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gtree ExtraBold"/>
                <a:ea typeface="Figtree ExtraBold"/>
                <a:cs typeface="Figtree ExtraBold"/>
                <a:sym typeface="Figtree ExtraBold"/>
              </a:rPr>
              <a:t>Real-time data processing</a:t>
            </a:r>
            <a:endParaRPr sz="1600"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-209550" lvl="0" marL="285750" rtl="0" algn="l">
              <a:spcBef>
                <a:spcPts val="300"/>
              </a:spcBef>
              <a:spcAft>
                <a:spcPts val="0"/>
              </a:spcAft>
              <a:buSzPts val="1500"/>
              <a:buFont typeface="Figtree Medium"/>
              <a:buChar char="●"/>
            </a:pPr>
            <a:r>
              <a:rPr lang="en" sz="1500">
                <a:latin typeface="Figtree Medium"/>
                <a:ea typeface="Figtree Medium"/>
                <a:cs typeface="Figtree Medium"/>
                <a:sym typeface="Figtree Medium"/>
              </a:rPr>
              <a:t>Signals from IoT devices, social feed, stock market updates etc.</a:t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209550" lvl="0" marL="285750" rtl="0" algn="l">
              <a:spcBef>
                <a:spcPts val="300"/>
              </a:spcBef>
              <a:spcAft>
                <a:spcPts val="300"/>
              </a:spcAft>
              <a:buSzPts val="1500"/>
              <a:buFont typeface="Figtree Medium"/>
              <a:buChar char="●"/>
            </a:pPr>
            <a:r>
              <a:rPr lang="en" sz="1500">
                <a:latin typeface="Figtree Medium"/>
                <a:ea typeface="Figtree Medium"/>
                <a:cs typeface="Figtree Medium"/>
                <a:sym typeface="Figtree Medium"/>
              </a:rPr>
              <a:t>Event driven pipelines</a:t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234" name="Google Shape;234;p27"/>
          <p:cNvSpPr/>
          <p:nvPr/>
        </p:nvSpPr>
        <p:spPr>
          <a:xfrm>
            <a:off x="3134273" y="1005250"/>
            <a:ext cx="821400" cy="7539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2569058" y="1831190"/>
            <a:ext cx="1925400" cy="2787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gtree ExtraBold"/>
                <a:ea typeface="Figtree ExtraBold"/>
                <a:cs typeface="Figtree ExtraBold"/>
                <a:sym typeface="Figtree ExtraBold"/>
              </a:rPr>
              <a:t>API / Microservices</a:t>
            </a:r>
            <a:endParaRPr sz="1600"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-209550" lvl="0" marL="285750" rtl="0" algn="l">
              <a:spcBef>
                <a:spcPts val="300"/>
              </a:spcBef>
              <a:spcAft>
                <a:spcPts val="0"/>
              </a:spcAft>
              <a:buSzPts val="1500"/>
              <a:buFont typeface="Figtree Medium"/>
              <a:buChar char="●"/>
            </a:pPr>
            <a:r>
              <a:rPr lang="en" sz="1500">
                <a:latin typeface="Figtree Medium"/>
                <a:ea typeface="Figtree Medium"/>
                <a:cs typeface="Figtree Medium"/>
                <a:sym typeface="Figtree Medium"/>
              </a:rPr>
              <a:t>RESTFul APIs</a:t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209550" lvl="0" marL="285750" rtl="0" algn="l">
              <a:spcBef>
                <a:spcPts val="300"/>
              </a:spcBef>
              <a:spcAft>
                <a:spcPts val="0"/>
              </a:spcAft>
              <a:buSzPts val="1500"/>
              <a:buFont typeface="Figtree Medium"/>
              <a:buChar char="●"/>
            </a:pPr>
            <a:r>
              <a:rPr lang="en" sz="1500">
                <a:latin typeface="Figtree Medium"/>
                <a:ea typeface="Figtree Medium"/>
                <a:cs typeface="Figtree Medium"/>
                <a:sym typeface="Figtree Medium"/>
              </a:rPr>
              <a:t>API Gateway or Router</a:t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209550" lvl="0" marL="285750" rtl="0" algn="l">
              <a:spcBef>
                <a:spcPts val="300"/>
              </a:spcBef>
              <a:spcAft>
                <a:spcPts val="0"/>
              </a:spcAft>
              <a:buSzPts val="1500"/>
              <a:buFont typeface="Figtree Medium"/>
              <a:buChar char="●"/>
            </a:pPr>
            <a:r>
              <a:rPr lang="en" sz="1500">
                <a:latin typeface="Figtree Medium"/>
                <a:ea typeface="Figtree Medium"/>
                <a:cs typeface="Figtree Medium"/>
                <a:sym typeface="Figtree Medium"/>
              </a:rPr>
              <a:t>Static / Dynamic Web apps</a:t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019" y="109006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/>
          <p:nvPr/>
        </p:nvSpPr>
        <p:spPr>
          <a:xfrm>
            <a:off x="5267873" y="1005250"/>
            <a:ext cx="821400" cy="7539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4702658" y="1831190"/>
            <a:ext cx="1925400" cy="27873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gtree ExtraBold"/>
                <a:ea typeface="Figtree ExtraBold"/>
                <a:cs typeface="Figtree ExtraBold"/>
                <a:sym typeface="Figtree ExtraBold"/>
              </a:rPr>
              <a:t>Machine Learning</a:t>
            </a:r>
            <a:endParaRPr sz="1600"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-209550" lvl="0" marL="285750" rtl="0" algn="l">
              <a:spcBef>
                <a:spcPts val="300"/>
              </a:spcBef>
              <a:spcAft>
                <a:spcPts val="0"/>
              </a:spcAft>
              <a:buSzPts val="1500"/>
              <a:buFont typeface="Figtree Medium"/>
              <a:buChar char="●"/>
            </a:pPr>
            <a:r>
              <a:rPr lang="en" sz="1500">
                <a:latin typeface="Figtree Medium"/>
                <a:ea typeface="Figtree Medium"/>
                <a:cs typeface="Figtree Medium"/>
                <a:sym typeface="Figtree Medium"/>
              </a:rPr>
              <a:t>Train ML Models on large dataset</a:t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209550" lvl="0" marL="285750" rtl="0" algn="l">
              <a:spcBef>
                <a:spcPts val="300"/>
              </a:spcBef>
              <a:spcAft>
                <a:spcPts val="0"/>
              </a:spcAft>
              <a:buSzPts val="1500"/>
              <a:buFont typeface="Figtree Medium"/>
              <a:buChar char="●"/>
            </a:pPr>
            <a:r>
              <a:rPr lang="en" sz="1500">
                <a:latin typeface="Figtree Medium"/>
                <a:ea typeface="Figtree Medium"/>
                <a:cs typeface="Figtree Medium"/>
                <a:sym typeface="Figtree Medium"/>
              </a:rPr>
              <a:t>Deploy trained model for real-time actions</a:t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1612" y="917042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/>
          <p:nvPr/>
        </p:nvSpPr>
        <p:spPr>
          <a:xfrm>
            <a:off x="7388009" y="1005250"/>
            <a:ext cx="821400" cy="7539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6836258" y="1831190"/>
            <a:ext cx="1925400" cy="27873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gtree ExtraBold"/>
                <a:ea typeface="Figtree ExtraBold"/>
                <a:cs typeface="Figtree ExtraBold"/>
                <a:sym typeface="Figtree ExtraBold"/>
              </a:rPr>
              <a:t>Custom Integrations</a:t>
            </a:r>
            <a:endParaRPr sz="1600"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-209550" lvl="0" marL="285750" rtl="0" algn="l">
              <a:spcBef>
                <a:spcPts val="300"/>
              </a:spcBef>
              <a:spcAft>
                <a:spcPts val="0"/>
              </a:spcAft>
              <a:buSzPts val="1500"/>
              <a:buFont typeface="Figtree Medium"/>
              <a:buChar char="●"/>
            </a:pPr>
            <a:r>
              <a:rPr lang="en" sz="1500">
                <a:latin typeface="Figtree Medium"/>
                <a:ea typeface="Figtree Medium"/>
                <a:cs typeface="Figtree Medium"/>
                <a:sym typeface="Figtree Medium"/>
              </a:rPr>
              <a:t>3rd party service integrations</a:t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209550" lvl="0" marL="285750" rtl="0" algn="l">
              <a:spcBef>
                <a:spcPts val="300"/>
              </a:spcBef>
              <a:spcAft>
                <a:spcPts val="0"/>
              </a:spcAft>
              <a:buSzPts val="1500"/>
              <a:buFont typeface="Figtree Medium"/>
              <a:buChar char="●"/>
            </a:pPr>
            <a:r>
              <a:rPr lang="en" sz="1500">
                <a:latin typeface="Figtree Medium"/>
                <a:ea typeface="Figtree Medium"/>
                <a:cs typeface="Figtree Medium"/>
                <a:sym typeface="Figtree Medium"/>
              </a:rPr>
              <a:t>Automate workflows and tasks</a:t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2062" y="1090075"/>
            <a:ext cx="611550" cy="6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347725" y="290725"/>
            <a:ext cx="85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ANTIPATTERNS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8" name="Google Shape;248;p28"/>
          <p:cNvSpPr/>
          <p:nvPr/>
        </p:nvSpPr>
        <p:spPr>
          <a:xfrm>
            <a:off x="457200" y="0"/>
            <a:ext cx="914400" cy="109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8"/>
          <p:cNvSpPr/>
          <p:nvPr/>
        </p:nvSpPr>
        <p:spPr>
          <a:xfrm>
            <a:off x="1000673" y="1005250"/>
            <a:ext cx="821400" cy="7539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8"/>
          <p:cNvSpPr/>
          <p:nvPr/>
        </p:nvSpPr>
        <p:spPr>
          <a:xfrm>
            <a:off x="435458" y="1831190"/>
            <a:ext cx="1925400" cy="2787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gtree ExtraBold"/>
                <a:ea typeface="Figtree ExtraBold"/>
                <a:cs typeface="Figtree ExtraBold"/>
                <a:sym typeface="Figtree ExtraBold"/>
              </a:rPr>
              <a:t>High </a:t>
            </a:r>
            <a:r>
              <a:rPr lang="en" sz="1600">
                <a:latin typeface="Figtree ExtraBold"/>
                <a:ea typeface="Figtree ExtraBold"/>
                <a:cs typeface="Figtree ExtraBold"/>
                <a:sym typeface="Figtree ExtraBold"/>
              </a:rPr>
              <a:t>resource</a:t>
            </a:r>
            <a:r>
              <a:rPr lang="en" sz="1600">
                <a:latin typeface="Figtree ExtraBold"/>
                <a:ea typeface="Figtree ExtraBold"/>
                <a:cs typeface="Figtree ExtraBold"/>
                <a:sym typeface="Figtree ExtraBold"/>
              </a:rPr>
              <a:t> intensive workloads</a:t>
            </a:r>
            <a:endParaRPr sz="1600"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-209550" lvl="0" marL="285750" rtl="0" algn="l">
              <a:spcBef>
                <a:spcPts val="300"/>
              </a:spcBef>
              <a:spcAft>
                <a:spcPts val="0"/>
              </a:spcAft>
              <a:buSzPts val="1500"/>
              <a:buFont typeface="Figtree Medium"/>
              <a:buChar char="●"/>
            </a:pPr>
            <a:r>
              <a:rPr lang="en" sz="1500">
                <a:latin typeface="Figtree Medium"/>
                <a:ea typeface="Figtree Medium"/>
                <a:cs typeface="Figtree Medium"/>
                <a:sym typeface="Figtree Medium"/>
              </a:rPr>
              <a:t>Complex or compute intensive tasks</a:t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209550" lvl="0" marL="285750" rtl="0" algn="l">
              <a:spcBef>
                <a:spcPts val="300"/>
              </a:spcBef>
              <a:spcAft>
                <a:spcPts val="300"/>
              </a:spcAft>
              <a:buSzPts val="1500"/>
              <a:buFont typeface="Figtree Medium"/>
              <a:buChar char="●"/>
            </a:pPr>
            <a:r>
              <a:rPr lang="en" sz="1500">
                <a:latin typeface="Figtree Medium"/>
                <a:ea typeface="Figtree Medium"/>
                <a:cs typeface="Figtree Medium"/>
                <a:sym typeface="Figtree Medium"/>
              </a:rPr>
              <a:t>Long-running processes</a:t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3134273" y="1005250"/>
            <a:ext cx="821400" cy="7539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8"/>
          <p:cNvSpPr/>
          <p:nvPr/>
        </p:nvSpPr>
        <p:spPr>
          <a:xfrm>
            <a:off x="2569058" y="1831190"/>
            <a:ext cx="1925400" cy="2787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gtree ExtraBold"/>
                <a:ea typeface="Figtree ExtraBold"/>
                <a:cs typeface="Figtree ExtraBold"/>
                <a:sym typeface="Figtree ExtraBold"/>
              </a:rPr>
              <a:t>State management &amp; Dependencies</a:t>
            </a:r>
            <a:endParaRPr sz="900"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209550" lvl="0" marL="285750" rtl="0" algn="l">
              <a:spcBef>
                <a:spcPts val="300"/>
              </a:spcBef>
              <a:spcAft>
                <a:spcPts val="0"/>
              </a:spcAft>
              <a:buSzPts val="1500"/>
              <a:buFont typeface="Figtree Medium"/>
              <a:buChar char="●"/>
            </a:pPr>
            <a:r>
              <a:rPr lang="en" sz="1500">
                <a:latin typeface="Figtree Medium"/>
                <a:ea typeface="Figtree Medium"/>
                <a:cs typeface="Figtree Medium"/>
                <a:sym typeface="Figtree Medium"/>
              </a:rPr>
              <a:t>Avoid using global variables to store state</a:t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209550" lvl="0" marL="285750" rtl="0" algn="l">
              <a:spcBef>
                <a:spcPts val="300"/>
              </a:spcBef>
              <a:spcAft>
                <a:spcPts val="0"/>
              </a:spcAft>
              <a:buSzPts val="1500"/>
              <a:buFont typeface="Figtree Medium"/>
              <a:buChar char="●"/>
            </a:pPr>
            <a:r>
              <a:rPr lang="en" sz="1500">
                <a:latin typeface="Figtree Medium"/>
                <a:ea typeface="Figtree Medium"/>
                <a:cs typeface="Figtree Medium"/>
                <a:sym typeface="Figtree Medium"/>
              </a:rPr>
              <a:t>Complex dependencies</a:t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5267873" y="1005250"/>
            <a:ext cx="821400" cy="7539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/>
          <p:cNvSpPr/>
          <p:nvPr/>
        </p:nvSpPr>
        <p:spPr>
          <a:xfrm>
            <a:off x="4702658" y="1831190"/>
            <a:ext cx="1925400" cy="27873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gtree ExtraBold"/>
                <a:ea typeface="Figtree ExtraBold"/>
                <a:cs typeface="Figtree ExtraBold"/>
                <a:sym typeface="Figtree ExtraBold"/>
              </a:rPr>
              <a:t>Overlooking Securit</a:t>
            </a:r>
            <a:r>
              <a:rPr lang="en" sz="1600">
                <a:latin typeface="Figtree ExtraBold"/>
                <a:ea typeface="Figtree ExtraBold"/>
                <a:cs typeface="Figtree ExtraBold"/>
                <a:sym typeface="Figtree ExtraBold"/>
              </a:rPr>
              <a:t>y</a:t>
            </a:r>
            <a:endParaRPr sz="1600"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-209550" lvl="0" marL="285750" rtl="0" algn="l">
              <a:spcBef>
                <a:spcPts val="300"/>
              </a:spcBef>
              <a:spcAft>
                <a:spcPts val="0"/>
              </a:spcAft>
              <a:buSzPts val="1500"/>
              <a:buFont typeface="Figtree Medium"/>
              <a:buChar char="●"/>
            </a:pPr>
            <a:r>
              <a:rPr lang="en" sz="1500">
                <a:latin typeface="Figtree Medium"/>
                <a:ea typeface="Figtree Medium"/>
                <a:cs typeface="Figtree Medium"/>
                <a:sym typeface="Figtree Medium"/>
              </a:rPr>
              <a:t>Vulnerable if input is not properly validated and secured</a:t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7388009" y="1005250"/>
            <a:ext cx="821400" cy="7539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/>
          <p:cNvSpPr/>
          <p:nvPr/>
        </p:nvSpPr>
        <p:spPr>
          <a:xfrm>
            <a:off x="6836258" y="1831190"/>
            <a:ext cx="1925400" cy="27873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gtree ExtraBold"/>
                <a:ea typeface="Figtree ExtraBold"/>
                <a:cs typeface="Figtree ExtraBold"/>
                <a:sym typeface="Figtree ExtraBold"/>
              </a:rPr>
              <a:t>Strict Performance &amp; Cost requirement</a:t>
            </a:r>
            <a:endParaRPr sz="1600"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-209550" lvl="0" marL="285750" rtl="0" algn="l">
              <a:spcBef>
                <a:spcPts val="300"/>
              </a:spcBef>
              <a:spcAft>
                <a:spcPts val="0"/>
              </a:spcAft>
              <a:buSzPts val="1500"/>
              <a:buFont typeface="Figtree Medium"/>
              <a:buChar char="●"/>
            </a:pPr>
            <a:r>
              <a:rPr lang="en" sz="1500">
                <a:latin typeface="Figtree Medium"/>
                <a:ea typeface="Figtree Medium"/>
                <a:cs typeface="Figtree Medium"/>
                <a:sym typeface="Figtree Medium"/>
              </a:rPr>
              <a:t>High volume and low latency workload</a:t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209550" lvl="0" marL="285750" rtl="0" algn="l">
              <a:spcBef>
                <a:spcPts val="300"/>
              </a:spcBef>
              <a:spcAft>
                <a:spcPts val="300"/>
              </a:spcAft>
              <a:buSzPts val="1500"/>
              <a:buFont typeface="Figtree Medium"/>
              <a:buChar char="●"/>
            </a:pPr>
            <a:r>
              <a:rPr lang="en" sz="1500">
                <a:latin typeface="Figtree Medium"/>
                <a:ea typeface="Figtree Medium"/>
                <a:cs typeface="Figtree Medium"/>
                <a:sym typeface="Figtree Medium"/>
              </a:rPr>
              <a:t>Legacy systems</a:t>
            </a:r>
            <a:endParaRPr sz="15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804" y="1058415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2967" y="1132959"/>
            <a:ext cx="475488" cy="47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8977" y="1062410"/>
            <a:ext cx="612648" cy="61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4923" y="1061215"/>
            <a:ext cx="612648" cy="61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/>
          <p:nvPr/>
        </p:nvSpPr>
        <p:spPr>
          <a:xfrm>
            <a:off x="5367850" y="747125"/>
            <a:ext cx="3424500" cy="4086600"/>
          </a:xfrm>
          <a:prstGeom prst="rect">
            <a:avLst/>
          </a:prstGeom>
          <a:solidFill>
            <a:srgbClr val="AFE2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9"/>
          <p:cNvSpPr txBox="1"/>
          <p:nvPr>
            <p:ph type="title"/>
          </p:nvPr>
        </p:nvSpPr>
        <p:spPr>
          <a:xfrm>
            <a:off x="347725" y="290725"/>
            <a:ext cx="85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OBSERVABILITY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7" name="Google Shape;267;p29"/>
          <p:cNvSpPr/>
          <p:nvPr/>
        </p:nvSpPr>
        <p:spPr>
          <a:xfrm>
            <a:off x="457200" y="0"/>
            <a:ext cx="914400" cy="109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18021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9"/>
          <p:cNvSpPr txBox="1"/>
          <p:nvPr/>
        </p:nvSpPr>
        <p:spPr>
          <a:xfrm>
            <a:off x="1159925" y="908000"/>
            <a:ext cx="407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M</a:t>
            </a: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etrics</a:t>
            </a:r>
            <a:endParaRPr sz="18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Latency, traffic, Errors, Saturation, </a:t>
            </a:r>
            <a:r>
              <a:rPr lang="en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throttling</a:t>
            </a:r>
            <a:endParaRPr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605838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665" y="3391374"/>
            <a:ext cx="592000" cy="5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350" y="1954593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15" y="4288173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9"/>
          <p:cNvSpPr txBox="1"/>
          <p:nvPr/>
        </p:nvSpPr>
        <p:spPr>
          <a:xfrm>
            <a:off x="1168814" y="1701209"/>
            <a:ext cx="444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E</a:t>
            </a: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vents</a:t>
            </a:r>
            <a:endParaRPr sz="18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Startup, Scale-up, scale-down, deployment </a:t>
            </a:r>
            <a:endParaRPr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1161195" y="3272947"/>
            <a:ext cx="444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T</a:t>
            </a: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races</a:t>
            </a:r>
            <a:endParaRPr sz="18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Spans, attributes</a:t>
            </a:r>
            <a:endParaRPr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1168814" y="2454333"/>
            <a:ext cx="444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L</a:t>
            </a: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ogs</a:t>
            </a:r>
            <a:endParaRPr sz="18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Failures, Exceptions, state transformation</a:t>
            </a:r>
            <a:endParaRPr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77" name="Google Shape;277;p29"/>
          <p:cNvSpPr txBox="1"/>
          <p:nvPr/>
        </p:nvSpPr>
        <p:spPr>
          <a:xfrm>
            <a:off x="1161195" y="4084218"/>
            <a:ext cx="444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P</a:t>
            </a:r>
            <a:r>
              <a:rPr b="1" lang="en" sz="18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rofiling Data</a:t>
            </a:r>
            <a:endParaRPr sz="13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CPU sampling, Memory allocations</a:t>
            </a:r>
            <a:endParaRPr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pic>
        <p:nvPicPr>
          <p:cNvPr id="278" name="Google Shape;27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81650" y="13716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title"/>
          </p:nvPr>
        </p:nvSpPr>
        <p:spPr>
          <a:xfrm>
            <a:off x="347725" y="290725"/>
            <a:ext cx="85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CNCF’s Place in Serverless ecosystem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4" name="Google Shape;284;p30"/>
          <p:cNvSpPr/>
          <p:nvPr/>
        </p:nvSpPr>
        <p:spPr>
          <a:xfrm>
            <a:off x="457200" y="0"/>
            <a:ext cx="914400" cy="109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25" y="787225"/>
            <a:ext cx="8280751" cy="41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>
            <p:ph type="title"/>
          </p:nvPr>
        </p:nvSpPr>
        <p:spPr>
          <a:xfrm>
            <a:off x="347725" y="290725"/>
            <a:ext cx="85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OpenFaaS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1" name="Google Shape;291;p31"/>
          <p:cNvSpPr/>
          <p:nvPr/>
        </p:nvSpPr>
        <p:spPr>
          <a:xfrm>
            <a:off x="457200" y="0"/>
            <a:ext cx="914400" cy="109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713" y="863425"/>
            <a:ext cx="5458586" cy="397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"/>
            <a:ext cx="9144000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2"/>
          <p:cNvSpPr txBox="1"/>
          <p:nvPr/>
        </p:nvSpPr>
        <p:spPr>
          <a:xfrm>
            <a:off x="319460" y="2116816"/>
            <a:ext cx="7320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14079" r="6239" t="0"/>
          <a:stretch/>
        </p:blipFill>
        <p:spPr>
          <a:xfrm>
            <a:off x="112900" y="1168225"/>
            <a:ext cx="3656700" cy="34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347725" y="290725"/>
            <a:ext cx="85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ABOUT ME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457200" y="0"/>
            <a:ext cx="914400" cy="109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3570175" y="1168375"/>
            <a:ext cx="5123700" cy="868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Sivasubramanian Bagavathiappan (Siva)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Senior Architect &amp; SRE Leader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397200" y="3454475"/>
            <a:ext cx="20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Years of Experience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3845806" y="3429000"/>
            <a:ext cx="1188600" cy="456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3361394" y="2652081"/>
            <a:ext cx="2029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19</a:t>
            </a:r>
            <a:endParaRPr b="1" sz="3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942794" y="3454475"/>
            <a:ext cx="202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Patents Filed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7351006" y="3429000"/>
            <a:ext cx="1188600" cy="456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6866594" y="2652081"/>
            <a:ext cx="2029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b="1" sz="3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684" y="2146563"/>
            <a:ext cx="1942400" cy="19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/>
          <p:nvPr>
            <p:ph type="title"/>
          </p:nvPr>
        </p:nvSpPr>
        <p:spPr>
          <a:xfrm>
            <a:off x="347725" y="290725"/>
            <a:ext cx="85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CONCLUSION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4" name="Google Shape;304;p33"/>
          <p:cNvSpPr/>
          <p:nvPr/>
        </p:nvSpPr>
        <p:spPr>
          <a:xfrm>
            <a:off x="457200" y="0"/>
            <a:ext cx="914400" cy="109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"/>
          <p:cNvSpPr txBox="1"/>
          <p:nvPr/>
        </p:nvSpPr>
        <p:spPr>
          <a:xfrm>
            <a:off x="359275" y="951700"/>
            <a:ext cx="7962000" cy="3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Figtree Medium"/>
              <a:buChar char="●"/>
            </a:pPr>
            <a:r>
              <a:rPr b="1" lang="en" sz="1600">
                <a:latin typeface="Figtree"/>
                <a:ea typeface="Figtree"/>
                <a:cs typeface="Figtree"/>
                <a:sym typeface="Figtree"/>
              </a:rPr>
              <a:t>Flexibility and customization</a:t>
            </a:r>
            <a:r>
              <a:rPr lang="en" sz="1600">
                <a:latin typeface="Figtree Medium"/>
                <a:ea typeface="Figtree Medium"/>
                <a:cs typeface="Figtree Medium"/>
                <a:sym typeface="Figtree Medium"/>
              </a:rPr>
              <a:t> in bu</a:t>
            </a:r>
            <a:r>
              <a:rPr lang="en" sz="1600">
                <a:latin typeface="Figtree Medium"/>
                <a:ea typeface="Figtree Medium"/>
                <a:cs typeface="Figtree Medium"/>
                <a:sym typeface="Figtree Medium"/>
              </a:rPr>
              <a:t>ilding scalable and event-driven applications.</a:t>
            </a:r>
            <a:endParaRPr sz="16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Figtree Medium"/>
              <a:buChar char="●"/>
            </a:pPr>
            <a:r>
              <a:rPr b="1" lang="en" sz="1600">
                <a:latin typeface="Figtree"/>
                <a:ea typeface="Figtree"/>
                <a:cs typeface="Figtree"/>
                <a:sym typeface="Figtree"/>
              </a:rPr>
              <a:t>Cost-effectiveness</a:t>
            </a:r>
            <a:r>
              <a:rPr lang="en" sz="1600">
                <a:latin typeface="Figtree Medium"/>
                <a:ea typeface="Figtree Medium"/>
                <a:cs typeface="Figtree Medium"/>
                <a:sym typeface="Figtree Medium"/>
              </a:rPr>
              <a:t> through pay-per-use-model and eliminates infrastructure management overhead</a:t>
            </a:r>
            <a:endParaRPr sz="16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b="1" lang="en" sz="1600">
                <a:latin typeface="Figtree"/>
                <a:ea typeface="Figtree"/>
                <a:cs typeface="Figtree"/>
                <a:sym typeface="Figtree"/>
              </a:rPr>
              <a:t>Scalability</a:t>
            </a:r>
            <a:endParaRPr b="1" sz="1600">
              <a:latin typeface="Figtree"/>
              <a:ea typeface="Figtree"/>
              <a:cs typeface="Figtree"/>
              <a:sym typeface="Figtre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Figtree Medium"/>
              <a:buChar char="●"/>
            </a:pPr>
            <a:r>
              <a:rPr lang="en" sz="1600">
                <a:latin typeface="Figtree Medium"/>
                <a:ea typeface="Figtree Medium"/>
                <a:cs typeface="Figtree Medium"/>
                <a:sym typeface="Figtree Medium"/>
              </a:rPr>
              <a:t>Broader </a:t>
            </a:r>
            <a:r>
              <a:rPr b="1" lang="en" sz="1600">
                <a:latin typeface="Figtree"/>
                <a:ea typeface="Figtree"/>
                <a:cs typeface="Figtree"/>
                <a:sym typeface="Figtree"/>
              </a:rPr>
              <a:t>community support &amp; vendor independence</a:t>
            </a:r>
            <a:r>
              <a:rPr lang="en" sz="1600">
                <a:latin typeface="Figtree Medium"/>
                <a:ea typeface="Figtree Medium"/>
                <a:cs typeface="Figtree Medium"/>
                <a:sym typeface="Figtree Medium"/>
              </a:rPr>
              <a:t> on using open source CNCF frameworks.</a:t>
            </a:r>
            <a:endParaRPr sz="16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b="1" lang="en" sz="1600">
                <a:latin typeface="Figtree"/>
                <a:ea typeface="Figtree"/>
                <a:cs typeface="Figtree"/>
                <a:sym typeface="Figtree"/>
              </a:rPr>
              <a:t>Growing opportunity &amp; maturity</a:t>
            </a:r>
            <a:endParaRPr b="1" sz="1600">
              <a:latin typeface="Figtree"/>
              <a:ea typeface="Figtree"/>
              <a:cs typeface="Figtree"/>
              <a:sym typeface="Figtre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Figtree Medium"/>
              <a:buChar char="●"/>
            </a:pPr>
            <a:r>
              <a:rPr lang="en" sz="1600">
                <a:latin typeface="Figtree Medium"/>
                <a:ea typeface="Figtree Medium"/>
                <a:cs typeface="Figtree Medium"/>
                <a:sym typeface="Figtree Medium"/>
              </a:rPr>
              <a:t>Integration with </a:t>
            </a:r>
            <a:r>
              <a:rPr b="1" lang="en" sz="1600">
                <a:latin typeface="Figtree"/>
                <a:ea typeface="Figtree"/>
                <a:cs typeface="Figtree"/>
                <a:sym typeface="Figtree"/>
              </a:rPr>
              <a:t>edge computing</a:t>
            </a:r>
            <a:endParaRPr b="1" sz="1600">
              <a:latin typeface="Figtree"/>
              <a:ea typeface="Figtree"/>
              <a:cs typeface="Figtree"/>
              <a:sym typeface="Figtre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b="1" lang="en" sz="1600">
                <a:latin typeface="Figtree"/>
                <a:ea typeface="Figtree"/>
                <a:cs typeface="Figtree"/>
                <a:sym typeface="Figtree"/>
              </a:rPr>
              <a:t>Hybrid </a:t>
            </a:r>
            <a:r>
              <a:rPr lang="en" sz="1600">
                <a:latin typeface="Figtree Medium"/>
                <a:ea typeface="Figtree Medium"/>
                <a:cs typeface="Figtree Medium"/>
                <a:sym typeface="Figtree Medium"/>
              </a:rPr>
              <a:t>or</a:t>
            </a:r>
            <a:r>
              <a:rPr b="1" lang="en" sz="1600">
                <a:latin typeface="Figtree"/>
                <a:ea typeface="Figtree"/>
                <a:cs typeface="Figtree"/>
                <a:sym typeface="Figtree"/>
              </a:rPr>
              <a:t> multi-cloud </a:t>
            </a:r>
            <a:r>
              <a:rPr lang="en" sz="1600">
                <a:latin typeface="Figtree Medium"/>
                <a:ea typeface="Figtree Medium"/>
                <a:cs typeface="Figtree Medium"/>
                <a:sym typeface="Figtree Medium"/>
              </a:rPr>
              <a:t>support</a:t>
            </a:r>
            <a:endParaRPr sz="16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Figtree"/>
              <a:buChar char="●"/>
            </a:pPr>
            <a:r>
              <a:rPr lang="en" sz="1600">
                <a:latin typeface="Figtree Medium"/>
                <a:ea typeface="Figtree Medium"/>
                <a:cs typeface="Figtree Medium"/>
                <a:sym typeface="Figtree Medium"/>
              </a:rPr>
              <a:t>Improved </a:t>
            </a:r>
            <a:r>
              <a:rPr b="1" lang="en" sz="1600">
                <a:latin typeface="Figtree"/>
                <a:ea typeface="Figtree"/>
                <a:cs typeface="Figtree"/>
                <a:sym typeface="Figtree"/>
              </a:rPr>
              <a:t>developer experience</a:t>
            </a:r>
            <a:endParaRPr b="1" sz="1600"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 txBox="1"/>
          <p:nvPr/>
        </p:nvSpPr>
        <p:spPr>
          <a:xfrm>
            <a:off x="3276607" y="97700"/>
            <a:ext cx="2413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Thanks!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314" y="173898"/>
            <a:ext cx="2171879" cy="47379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 txBox="1"/>
          <p:nvPr/>
        </p:nvSpPr>
        <p:spPr>
          <a:xfrm>
            <a:off x="2391500" y="2731625"/>
            <a:ext cx="21828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D2D48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D2D48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D2D48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D2D48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D2D48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kbsivacse@live.com</a:t>
            </a:r>
            <a:endParaRPr b="1" sz="16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D2D48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314" name="Google Shape;31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4765" y="2343100"/>
            <a:ext cx="1654276" cy="1654276"/>
          </a:xfrm>
          <a:prstGeom prst="rect">
            <a:avLst/>
          </a:prstGeom>
          <a:noFill/>
          <a:ln cap="flat" cmpd="sng" w="9525">
            <a:solidFill>
              <a:srgbClr val="2D2D48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15" name="Google Shape;315;p34"/>
          <p:cNvGrpSpPr/>
          <p:nvPr/>
        </p:nvGrpSpPr>
        <p:grpSpPr>
          <a:xfrm>
            <a:off x="2677443" y="2342911"/>
            <a:ext cx="821989" cy="649843"/>
            <a:chOff x="6806124" y="841326"/>
            <a:chExt cx="1441832" cy="1139875"/>
          </a:xfrm>
        </p:grpSpPr>
        <p:sp>
          <p:nvSpPr>
            <p:cNvPr id="316" name="Google Shape;316;p34"/>
            <p:cNvSpPr/>
            <p:nvPr/>
          </p:nvSpPr>
          <p:spPr>
            <a:xfrm>
              <a:off x="6815144" y="851986"/>
              <a:ext cx="1419898" cy="1118350"/>
            </a:xfrm>
            <a:custGeom>
              <a:rect b="b" l="l" r="r" t="t"/>
              <a:pathLst>
                <a:path extrusionOk="0" h="10911" w="13853">
                  <a:moveTo>
                    <a:pt x="13726" y="1"/>
                  </a:moveTo>
                  <a:lnTo>
                    <a:pt x="97" y="3732"/>
                  </a:lnTo>
                  <a:cubicBezTo>
                    <a:pt x="30" y="3761"/>
                    <a:pt x="1" y="3858"/>
                    <a:pt x="68" y="3887"/>
                  </a:cubicBezTo>
                  <a:lnTo>
                    <a:pt x="8359" y="10891"/>
                  </a:lnTo>
                  <a:cubicBezTo>
                    <a:pt x="8374" y="10903"/>
                    <a:pt x="8394" y="10910"/>
                    <a:pt x="8413" y="10910"/>
                  </a:cubicBezTo>
                  <a:cubicBezTo>
                    <a:pt x="8440" y="10910"/>
                    <a:pt x="8468" y="10896"/>
                    <a:pt x="8485" y="10861"/>
                  </a:cubicBezTo>
                  <a:lnTo>
                    <a:pt x="13823" y="127"/>
                  </a:lnTo>
                  <a:cubicBezTo>
                    <a:pt x="13852" y="60"/>
                    <a:pt x="13793" y="1"/>
                    <a:pt x="13726" y="1"/>
                  </a:cubicBezTo>
                  <a:close/>
                </a:path>
              </a:pathLst>
            </a:custGeom>
            <a:solidFill>
              <a:srgbClr val="AFE2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6806124" y="841326"/>
              <a:ext cx="1441832" cy="1139875"/>
            </a:xfrm>
            <a:custGeom>
              <a:rect b="b" l="l" r="r" t="t"/>
              <a:pathLst>
                <a:path extrusionOk="0" h="11121" w="14067">
                  <a:moveTo>
                    <a:pt x="13785" y="231"/>
                  </a:moveTo>
                  <a:lnTo>
                    <a:pt x="8484" y="10898"/>
                  </a:lnTo>
                  <a:lnTo>
                    <a:pt x="244" y="3932"/>
                  </a:lnTo>
                  <a:lnTo>
                    <a:pt x="13785" y="231"/>
                  </a:lnTo>
                  <a:close/>
                  <a:moveTo>
                    <a:pt x="13857" y="1"/>
                  </a:moveTo>
                  <a:cubicBezTo>
                    <a:pt x="13835" y="1"/>
                    <a:pt x="13811" y="6"/>
                    <a:pt x="13785" y="16"/>
                  </a:cubicBezTo>
                  <a:lnTo>
                    <a:pt x="156" y="3747"/>
                  </a:lnTo>
                  <a:cubicBezTo>
                    <a:pt x="59" y="3777"/>
                    <a:pt x="30" y="3806"/>
                    <a:pt x="0" y="3902"/>
                  </a:cubicBezTo>
                  <a:cubicBezTo>
                    <a:pt x="0" y="3962"/>
                    <a:pt x="30" y="4021"/>
                    <a:pt x="59" y="4088"/>
                  </a:cubicBezTo>
                  <a:lnTo>
                    <a:pt x="8358" y="11083"/>
                  </a:lnTo>
                  <a:cubicBezTo>
                    <a:pt x="8418" y="11121"/>
                    <a:pt x="8447" y="11121"/>
                    <a:pt x="8484" y="11121"/>
                  </a:cubicBezTo>
                  <a:lnTo>
                    <a:pt x="8543" y="11121"/>
                  </a:lnTo>
                  <a:cubicBezTo>
                    <a:pt x="8603" y="11121"/>
                    <a:pt x="8632" y="11054"/>
                    <a:pt x="8669" y="11024"/>
                  </a:cubicBezTo>
                  <a:lnTo>
                    <a:pt x="14037" y="290"/>
                  </a:lnTo>
                  <a:cubicBezTo>
                    <a:pt x="14066" y="231"/>
                    <a:pt x="14037" y="134"/>
                    <a:pt x="14000" y="75"/>
                  </a:cubicBezTo>
                  <a:cubicBezTo>
                    <a:pt x="13957" y="32"/>
                    <a:pt x="13914" y="1"/>
                    <a:pt x="13857" y="1"/>
                  </a:cubicBezTo>
                  <a:close/>
                </a:path>
              </a:pathLst>
            </a:custGeom>
            <a:solidFill>
              <a:srgbClr val="2D2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7026904" y="975700"/>
              <a:ext cx="1012368" cy="783901"/>
            </a:xfrm>
            <a:custGeom>
              <a:rect b="b" l="l" r="r" t="t"/>
              <a:pathLst>
                <a:path extrusionOk="0" h="7648" w="9877">
                  <a:moveTo>
                    <a:pt x="9780" y="0"/>
                  </a:moveTo>
                  <a:lnTo>
                    <a:pt x="67" y="2621"/>
                  </a:lnTo>
                  <a:cubicBezTo>
                    <a:pt x="0" y="2621"/>
                    <a:pt x="0" y="2680"/>
                    <a:pt x="37" y="2710"/>
                  </a:cubicBezTo>
                  <a:lnTo>
                    <a:pt x="5960" y="7648"/>
                  </a:lnTo>
                  <a:lnTo>
                    <a:pt x="5990" y="7648"/>
                  </a:lnTo>
                  <a:cubicBezTo>
                    <a:pt x="6019" y="7648"/>
                    <a:pt x="6049" y="7648"/>
                    <a:pt x="6049" y="7618"/>
                  </a:cubicBezTo>
                  <a:lnTo>
                    <a:pt x="9876" y="89"/>
                  </a:lnTo>
                  <a:cubicBezTo>
                    <a:pt x="9876" y="30"/>
                    <a:pt x="9847" y="0"/>
                    <a:pt x="9810" y="0"/>
                  </a:cubicBezTo>
                  <a:close/>
                </a:path>
              </a:pathLst>
            </a:custGeom>
            <a:solidFill>
              <a:srgbClr val="81B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7175628" y="1556964"/>
              <a:ext cx="234514" cy="379446"/>
            </a:xfrm>
            <a:custGeom>
              <a:rect b="b" l="l" r="r" t="t"/>
              <a:pathLst>
                <a:path extrusionOk="0" h="3702" w="2288">
                  <a:moveTo>
                    <a:pt x="0" y="0"/>
                  </a:moveTo>
                  <a:lnTo>
                    <a:pt x="0" y="3702"/>
                  </a:lnTo>
                  <a:lnTo>
                    <a:pt x="2288" y="19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E2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7166506" y="1545586"/>
              <a:ext cx="255834" cy="400663"/>
            </a:xfrm>
            <a:custGeom>
              <a:rect b="b" l="l" r="r" t="t"/>
              <a:pathLst>
                <a:path extrusionOk="0" h="3909" w="2496">
                  <a:moveTo>
                    <a:pt x="215" y="363"/>
                  </a:moveTo>
                  <a:lnTo>
                    <a:pt x="2222" y="2088"/>
                  </a:lnTo>
                  <a:lnTo>
                    <a:pt x="215" y="3598"/>
                  </a:lnTo>
                  <a:lnTo>
                    <a:pt x="215" y="363"/>
                  </a:lnTo>
                  <a:close/>
                  <a:moveTo>
                    <a:pt x="123" y="0"/>
                  </a:moveTo>
                  <a:cubicBezTo>
                    <a:pt x="99" y="0"/>
                    <a:pt x="75" y="8"/>
                    <a:pt x="60" y="22"/>
                  </a:cubicBezTo>
                  <a:cubicBezTo>
                    <a:pt x="30" y="22"/>
                    <a:pt x="1" y="82"/>
                    <a:pt x="1" y="111"/>
                  </a:cubicBezTo>
                  <a:lnTo>
                    <a:pt x="1" y="3813"/>
                  </a:lnTo>
                  <a:cubicBezTo>
                    <a:pt x="1" y="3842"/>
                    <a:pt x="30" y="3879"/>
                    <a:pt x="60" y="3909"/>
                  </a:cubicBezTo>
                  <a:lnTo>
                    <a:pt x="186" y="3909"/>
                  </a:lnTo>
                  <a:lnTo>
                    <a:pt x="2436" y="2177"/>
                  </a:lnTo>
                  <a:cubicBezTo>
                    <a:pt x="2466" y="2177"/>
                    <a:pt x="2495" y="2147"/>
                    <a:pt x="2495" y="2117"/>
                  </a:cubicBezTo>
                  <a:cubicBezTo>
                    <a:pt x="2495" y="2058"/>
                    <a:pt x="2466" y="2029"/>
                    <a:pt x="2466" y="2029"/>
                  </a:cubicBezTo>
                  <a:lnTo>
                    <a:pt x="186" y="22"/>
                  </a:lnTo>
                  <a:cubicBezTo>
                    <a:pt x="171" y="8"/>
                    <a:pt x="147" y="0"/>
                    <a:pt x="123" y="0"/>
                  </a:cubicBezTo>
                  <a:close/>
                </a:path>
              </a:pathLst>
            </a:custGeom>
            <a:solidFill>
              <a:srgbClr val="2D2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7201457" y="858033"/>
              <a:ext cx="1030510" cy="702005"/>
            </a:xfrm>
            <a:custGeom>
              <a:rect b="b" l="l" r="r" t="t"/>
              <a:pathLst>
                <a:path extrusionOk="0" h="6849" w="10054">
                  <a:moveTo>
                    <a:pt x="10054" y="1"/>
                  </a:moveTo>
                  <a:lnTo>
                    <a:pt x="0" y="6849"/>
                  </a:lnTo>
                  <a:close/>
                </a:path>
              </a:pathLst>
            </a:custGeom>
            <a:solidFill>
              <a:srgbClr val="CBD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7188543" y="846963"/>
              <a:ext cx="1056339" cy="722915"/>
            </a:xfrm>
            <a:custGeom>
              <a:rect b="b" l="l" r="r" t="t"/>
              <a:pathLst>
                <a:path extrusionOk="0" h="7053" w="10306">
                  <a:moveTo>
                    <a:pt x="10192" y="1"/>
                  </a:moveTo>
                  <a:cubicBezTo>
                    <a:pt x="10170" y="1"/>
                    <a:pt x="10145" y="8"/>
                    <a:pt x="10120" y="20"/>
                  </a:cubicBezTo>
                  <a:lnTo>
                    <a:pt x="59" y="6868"/>
                  </a:lnTo>
                  <a:cubicBezTo>
                    <a:pt x="0" y="6898"/>
                    <a:pt x="0" y="6957"/>
                    <a:pt x="30" y="7023"/>
                  </a:cubicBezTo>
                  <a:cubicBezTo>
                    <a:pt x="30" y="7053"/>
                    <a:pt x="89" y="7053"/>
                    <a:pt x="126" y="7053"/>
                  </a:cubicBezTo>
                  <a:lnTo>
                    <a:pt x="185" y="7053"/>
                  </a:lnTo>
                  <a:lnTo>
                    <a:pt x="10239" y="205"/>
                  </a:lnTo>
                  <a:cubicBezTo>
                    <a:pt x="10306" y="176"/>
                    <a:pt x="10306" y="109"/>
                    <a:pt x="10269" y="50"/>
                  </a:cubicBezTo>
                  <a:cubicBezTo>
                    <a:pt x="10251" y="15"/>
                    <a:pt x="10224" y="1"/>
                    <a:pt x="10192" y="1"/>
                  </a:cubicBezTo>
                  <a:close/>
                </a:path>
              </a:pathLst>
            </a:custGeom>
            <a:solidFill>
              <a:srgbClr val="2D2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" name="Google Shape;323;p34"/>
          <p:cNvGrpSpPr/>
          <p:nvPr/>
        </p:nvGrpSpPr>
        <p:grpSpPr>
          <a:xfrm>
            <a:off x="3496860" y="2500390"/>
            <a:ext cx="622134" cy="517423"/>
            <a:chOff x="8157317" y="1433590"/>
            <a:chExt cx="622134" cy="517423"/>
          </a:xfrm>
        </p:grpSpPr>
        <p:sp>
          <p:nvSpPr>
            <p:cNvPr id="324" name="Google Shape;324;p34"/>
            <p:cNvSpPr/>
            <p:nvPr/>
          </p:nvSpPr>
          <p:spPr>
            <a:xfrm>
              <a:off x="8164680" y="1572487"/>
              <a:ext cx="510116" cy="372916"/>
            </a:xfrm>
            <a:custGeom>
              <a:rect b="b" l="l" r="r" t="t"/>
              <a:pathLst>
                <a:path extrusionOk="0" h="6382" w="8730">
                  <a:moveTo>
                    <a:pt x="341" y="0"/>
                  </a:moveTo>
                  <a:cubicBezTo>
                    <a:pt x="156" y="0"/>
                    <a:pt x="1" y="156"/>
                    <a:pt x="1" y="341"/>
                  </a:cubicBezTo>
                  <a:lnTo>
                    <a:pt x="1" y="6049"/>
                  </a:lnTo>
                  <a:cubicBezTo>
                    <a:pt x="1" y="6234"/>
                    <a:pt x="156" y="6382"/>
                    <a:pt x="341" y="6382"/>
                  </a:cubicBezTo>
                  <a:lnTo>
                    <a:pt x="8426" y="6382"/>
                  </a:lnTo>
                  <a:cubicBezTo>
                    <a:pt x="8611" y="6382"/>
                    <a:pt x="8729" y="6234"/>
                    <a:pt x="8729" y="6049"/>
                  </a:cubicBezTo>
                  <a:lnTo>
                    <a:pt x="8729" y="341"/>
                  </a:lnTo>
                  <a:cubicBezTo>
                    <a:pt x="8729" y="156"/>
                    <a:pt x="8611" y="0"/>
                    <a:pt x="8426" y="0"/>
                  </a:cubicBezTo>
                  <a:close/>
                </a:path>
              </a:pathLst>
            </a:custGeom>
            <a:solidFill>
              <a:srgbClr val="FFD5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8157317" y="1566819"/>
              <a:ext cx="524782" cy="384194"/>
            </a:xfrm>
            <a:custGeom>
              <a:rect b="b" l="l" r="r" t="t"/>
              <a:pathLst>
                <a:path extrusionOk="0" h="6575" w="8981">
                  <a:moveTo>
                    <a:pt x="8270" y="223"/>
                  </a:moveTo>
                  <a:cubicBezTo>
                    <a:pt x="8552" y="223"/>
                    <a:pt x="8766" y="438"/>
                    <a:pt x="8766" y="682"/>
                  </a:cubicBezTo>
                  <a:lnTo>
                    <a:pt x="8766" y="5894"/>
                  </a:lnTo>
                  <a:cubicBezTo>
                    <a:pt x="8766" y="6146"/>
                    <a:pt x="8552" y="6360"/>
                    <a:pt x="8270" y="6360"/>
                  </a:cubicBezTo>
                  <a:lnTo>
                    <a:pt x="712" y="6360"/>
                  </a:lnTo>
                  <a:cubicBezTo>
                    <a:pt x="438" y="6360"/>
                    <a:pt x="223" y="6146"/>
                    <a:pt x="223" y="5894"/>
                  </a:cubicBezTo>
                  <a:lnTo>
                    <a:pt x="223" y="682"/>
                  </a:lnTo>
                  <a:cubicBezTo>
                    <a:pt x="223" y="438"/>
                    <a:pt x="438" y="223"/>
                    <a:pt x="712" y="223"/>
                  </a:cubicBezTo>
                  <a:close/>
                  <a:moveTo>
                    <a:pt x="712" y="1"/>
                  </a:moveTo>
                  <a:cubicBezTo>
                    <a:pt x="341" y="1"/>
                    <a:pt x="1" y="312"/>
                    <a:pt x="1" y="682"/>
                  </a:cubicBezTo>
                  <a:lnTo>
                    <a:pt x="1" y="5894"/>
                  </a:lnTo>
                  <a:cubicBezTo>
                    <a:pt x="1" y="6264"/>
                    <a:pt x="341" y="6575"/>
                    <a:pt x="712" y="6575"/>
                  </a:cubicBezTo>
                  <a:lnTo>
                    <a:pt x="8270" y="6575"/>
                  </a:lnTo>
                  <a:cubicBezTo>
                    <a:pt x="8670" y="6575"/>
                    <a:pt x="8981" y="6264"/>
                    <a:pt x="8981" y="5894"/>
                  </a:cubicBezTo>
                  <a:lnTo>
                    <a:pt x="8981" y="682"/>
                  </a:lnTo>
                  <a:cubicBezTo>
                    <a:pt x="8981" y="312"/>
                    <a:pt x="8670" y="1"/>
                    <a:pt x="8270" y="1"/>
                  </a:cubicBezTo>
                  <a:close/>
                </a:path>
              </a:pathLst>
            </a:custGeom>
            <a:solidFill>
              <a:srgbClr val="2D2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8200616" y="1581544"/>
              <a:ext cx="445606" cy="218070"/>
            </a:xfrm>
            <a:custGeom>
              <a:rect b="b" l="l" r="r" t="t"/>
              <a:pathLst>
                <a:path extrusionOk="0" h="3732" w="7626">
                  <a:moveTo>
                    <a:pt x="7626" y="1"/>
                  </a:moveTo>
                  <a:lnTo>
                    <a:pt x="0" y="60"/>
                  </a:lnTo>
                  <a:lnTo>
                    <a:pt x="3768" y="3732"/>
                  </a:lnTo>
                  <a:lnTo>
                    <a:pt x="7626" y="1"/>
                  </a:lnTo>
                  <a:close/>
                </a:path>
              </a:pathLst>
            </a:custGeom>
            <a:solidFill>
              <a:srgbClr val="FFD5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8193662" y="1575058"/>
              <a:ext cx="459455" cy="229757"/>
            </a:xfrm>
            <a:custGeom>
              <a:rect b="b" l="l" r="r" t="t"/>
              <a:pathLst>
                <a:path extrusionOk="0" h="3932" w="7863">
                  <a:moveTo>
                    <a:pt x="7737" y="1"/>
                  </a:moveTo>
                  <a:cubicBezTo>
                    <a:pt x="7709" y="1"/>
                    <a:pt x="7678" y="15"/>
                    <a:pt x="7648" y="45"/>
                  </a:cubicBezTo>
                  <a:lnTo>
                    <a:pt x="3887" y="3687"/>
                  </a:lnTo>
                  <a:lnTo>
                    <a:pt x="215" y="112"/>
                  </a:lnTo>
                  <a:cubicBezTo>
                    <a:pt x="186" y="78"/>
                    <a:pt x="154" y="62"/>
                    <a:pt x="127" y="62"/>
                  </a:cubicBezTo>
                  <a:cubicBezTo>
                    <a:pt x="99" y="62"/>
                    <a:pt x="75" y="78"/>
                    <a:pt x="60" y="112"/>
                  </a:cubicBezTo>
                  <a:cubicBezTo>
                    <a:pt x="1" y="141"/>
                    <a:pt x="1" y="200"/>
                    <a:pt x="60" y="267"/>
                  </a:cubicBezTo>
                  <a:lnTo>
                    <a:pt x="3821" y="3902"/>
                  </a:lnTo>
                  <a:cubicBezTo>
                    <a:pt x="3858" y="3932"/>
                    <a:pt x="3858" y="3932"/>
                    <a:pt x="3887" y="3932"/>
                  </a:cubicBezTo>
                  <a:cubicBezTo>
                    <a:pt x="3917" y="3932"/>
                    <a:pt x="3947" y="3932"/>
                    <a:pt x="3976" y="3902"/>
                  </a:cubicBezTo>
                  <a:lnTo>
                    <a:pt x="7804" y="200"/>
                  </a:lnTo>
                  <a:cubicBezTo>
                    <a:pt x="7833" y="171"/>
                    <a:pt x="7863" y="82"/>
                    <a:pt x="7804" y="45"/>
                  </a:cubicBezTo>
                  <a:cubicBezTo>
                    <a:pt x="7789" y="15"/>
                    <a:pt x="7765" y="1"/>
                    <a:pt x="7737" y="1"/>
                  </a:cubicBezTo>
                  <a:close/>
                </a:path>
              </a:pathLst>
            </a:custGeom>
            <a:solidFill>
              <a:srgbClr val="2D2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8252913" y="1754567"/>
              <a:ext cx="115579" cy="113417"/>
            </a:xfrm>
            <a:custGeom>
              <a:rect b="b" l="l" r="r" t="t"/>
              <a:pathLst>
                <a:path extrusionOk="0" h="1941" w="1978">
                  <a:moveTo>
                    <a:pt x="1" y="1940"/>
                  </a:moveTo>
                  <a:lnTo>
                    <a:pt x="1978" y="1"/>
                  </a:lnTo>
                  <a:close/>
                </a:path>
              </a:pathLst>
            </a:custGeom>
            <a:solidFill>
              <a:srgbClr val="FFD5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8246018" y="1747672"/>
              <a:ext cx="129837" cy="127675"/>
            </a:xfrm>
            <a:custGeom>
              <a:rect b="b" l="l" r="r" t="t"/>
              <a:pathLst>
                <a:path extrusionOk="0" h="2185" w="2222">
                  <a:moveTo>
                    <a:pt x="2080" y="0"/>
                  </a:moveTo>
                  <a:cubicBezTo>
                    <a:pt x="2049" y="0"/>
                    <a:pt x="2018" y="8"/>
                    <a:pt x="1999" y="23"/>
                  </a:cubicBezTo>
                  <a:lnTo>
                    <a:pt x="60" y="1999"/>
                  </a:lnTo>
                  <a:cubicBezTo>
                    <a:pt x="1" y="2029"/>
                    <a:pt x="1" y="2088"/>
                    <a:pt x="60" y="2155"/>
                  </a:cubicBezTo>
                  <a:cubicBezTo>
                    <a:pt x="60" y="2155"/>
                    <a:pt x="89" y="2184"/>
                    <a:pt x="119" y="2184"/>
                  </a:cubicBezTo>
                  <a:cubicBezTo>
                    <a:pt x="149" y="2184"/>
                    <a:pt x="186" y="2155"/>
                    <a:pt x="215" y="2155"/>
                  </a:cubicBezTo>
                  <a:lnTo>
                    <a:pt x="2155" y="178"/>
                  </a:lnTo>
                  <a:cubicBezTo>
                    <a:pt x="2221" y="148"/>
                    <a:pt x="2221" y="89"/>
                    <a:pt x="2155" y="23"/>
                  </a:cubicBezTo>
                  <a:cubicBezTo>
                    <a:pt x="2140" y="8"/>
                    <a:pt x="2110" y="0"/>
                    <a:pt x="2080" y="0"/>
                  </a:cubicBezTo>
                  <a:close/>
                </a:path>
              </a:pathLst>
            </a:custGeom>
            <a:solidFill>
              <a:srgbClr val="2D2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8473147" y="1754567"/>
              <a:ext cx="115112" cy="113417"/>
            </a:xfrm>
            <a:custGeom>
              <a:rect b="b" l="l" r="r" t="t"/>
              <a:pathLst>
                <a:path extrusionOk="0" h="1941" w="1970">
                  <a:moveTo>
                    <a:pt x="1969" y="1940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D5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8465785" y="1747672"/>
              <a:ext cx="129837" cy="127675"/>
            </a:xfrm>
            <a:custGeom>
              <a:rect b="b" l="l" r="r" t="t"/>
              <a:pathLst>
                <a:path extrusionOk="0" h="2185" w="2222">
                  <a:moveTo>
                    <a:pt x="126" y="0"/>
                  </a:moveTo>
                  <a:cubicBezTo>
                    <a:pt x="98" y="0"/>
                    <a:pt x="74" y="8"/>
                    <a:pt x="60" y="23"/>
                  </a:cubicBezTo>
                  <a:cubicBezTo>
                    <a:pt x="0" y="89"/>
                    <a:pt x="0" y="148"/>
                    <a:pt x="60" y="178"/>
                  </a:cubicBezTo>
                  <a:lnTo>
                    <a:pt x="2007" y="2155"/>
                  </a:lnTo>
                  <a:cubicBezTo>
                    <a:pt x="2036" y="2155"/>
                    <a:pt x="2066" y="2184"/>
                    <a:pt x="2095" y="2184"/>
                  </a:cubicBezTo>
                  <a:cubicBezTo>
                    <a:pt x="2125" y="2184"/>
                    <a:pt x="2162" y="2155"/>
                    <a:pt x="2162" y="2155"/>
                  </a:cubicBezTo>
                  <a:cubicBezTo>
                    <a:pt x="2221" y="2088"/>
                    <a:pt x="2221" y="2029"/>
                    <a:pt x="2162" y="1999"/>
                  </a:cubicBezTo>
                  <a:lnTo>
                    <a:pt x="215" y="23"/>
                  </a:lnTo>
                  <a:cubicBezTo>
                    <a:pt x="185" y="8"/>
                    <a:pt x="154" y="0"/>
                    <a:pt x="126" y="0"/>
                  </a:cubicBezTo>
                  <a:close/>
                </a:path>
              </a:pathLst>
            </a:custGeom>
            <a:solidFill>
              <a:srgbClr val="2D2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8557466" y="1460879"/>
              <a:ext cx="216376" cy="216317"/>
            </a:xfrm>
            <a:custGeom>
              <a:rect b="b" l="l" r="r" t="t"/>
              <a:pathLst>
                <a:path extrusionOk="0" h="3702" w="3703">
                  <a:moveTo>
                    <a:pt x="1852" y="0"/>
                  </a:moveTo>
                  <a:cubicBezTo>
                    <a:pt x="837" y="0"/>
                    <a:pt x="1" y="829"/>
                    <a:pt x="1" y="1851"/>
                  </a:cubicBezTo>
                  <a:cubicBezTo>
                    <a:pt x="1" y="2865"/>
                    <a:pt x="837" y="3702"/>
                    <a:pt x="1852" y="3702"/>
                  </a:cubicBezTo>
                  <a:cubicBezTo>
                    <a:pt x="2873" y="3702"/>
                    <a:pt x="3702" y="2865"/>
                    <a:pt x="3702" y="1851"/>
                  </a:cubicBezTo>
                  <a:cubicBezTo>
                    <a:pt x="3702" y="829"/>
                    <a:pt x="2873" y="0"/>
                    <a:pt x="1852" y="0"/>
                  </a:cubicBezTo>
                  <a:close/>
                </a:path>
              </a:pathLst>
            </a:custGeom>
            <a:solidFill>
              <a:srgbClr val="2D2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8552324" y="1455211"/>
              <a:ext cx="227127" cy="227186"/>
            </a:xfrm>
            <a:custGeom>
              <a:rect b="b" l="l" r="r" t="t"/>
              <a:pathLst>
                <a:path extrusionOk="0" h="3888" w="3887">
                  <a:moveTo>
                    <a:pt x="1940" y="216"/>
                  </a:moveTo>
                  <a:cubicBezTo>
                    <a:pt x="2902" y="216"/>
                    <a:pt x="3672" y="986"/>
                    <a:pt x="3672" y="1948"/>
                  </a:cubicBezTo>
                  <a:cubicBezTo>
                    <a:pt x="3672" y="2903"/>
                    <a:pt x="2902" y="3673"/>
                    <a:pt x="1940" y="3673"/>
                  </a:cubicBezTo>
                  <a:cubicBezTo>
                    <a:pt x="985" y="3673"/>
                    <a:pt x="215" y="2903"/>
                    <a:pt x="215" y="1948"/>
                  </a:cubicBezTo>
                  <a:cubicBezTo>
                    <a:pt x="215" y="986"/>
                    <a:pt x="985" y="216"/>
                    <a:pt x="1940" y="216"/>
                  </a:cubicBezTo>
                  <a:close/>
                  <a:moveTo>
                    <a:pt x="1940" y="1"/>
                  </a:moveTo>
                  <a:cubicBezTo>
                    <a:pt x="866" y="1"/>
                    <a:pt x="0" y="867"/>
                    <a:pt x="0" y="1948"/>
                  </a:cubicBezTo>
                  <a:cubicBezTo>
                    <a:pt x="0" y="3021"/>
                    <a:pt x="866" y="3888"/>
                    <a:pt x="1940" y="3888"/>
                  </a:cubicBezTo>
                  <a:cubicBezTo>
                    <a:pt x="3021" y="3888"/>
                    <a:pt x="3887" y="3021"/>
                    <a:pt x="3887" y="1948"/>
                  </a:cubicBezTo>
                  <a:cubicBezTo>
                    <a:pt x="3887" y="867"/>
                    <a:pt x="3021" y="1"/>
                    <a:pt x="1940" y="1"/>
                  </a:cubicBezTo>
                  <a:close/>
                </a:path>
              </a:pathLst>
            </a:custGeom>
            <a:solidFill>
              <a:srgbClr val="2D2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8557466" y="1439200"/>
              <a:ext cx="216376" cy="216376"/>
            </a:xfrm>
            <a:custGeom>
              <a:rect b="b" l="l" r="r" t="t"/>
              <a:pathLst>
                <a:path extrusionOk="0" h="3703" w="3703">
                  <a:moveTo>
                    <a:pt x="1852" y="1"/>
                  </a:moveTo>
                  <a:cubicBezTo>
                    <a:pt x="837" y="1"/>
                    <a:pt x="1" y="830"/>
                    <a:pt x="1" y="1852"/>
                  </a:cubicBezTo>
                  <a:cubicBezTo>
                    <a:pt x="1" y="2866"/>
                    <a:pt x="837" y="3703"/>
                    <a:pt x="1852" y="3703"/>
                  </a:cubicBezTo>
                  <a:cubicBezTo>
                    <a:pt x="2873" y="3703"/>
                    <a:pt x="3702" y="2866"/>
                    <a:pt x="3702" y="1852"/>
                  </a:cubicBezTo>
                  <a:cubicBezTo>
                    <a:pt x="3702" y="830"/>
                    <a:pt x="2873" y="1"/>
                    <a:pt x="1852" y="1"/>
                  </a:cubicBezTo>
                  <a:close/>
                </a:path>
              </a:pathLst>
            </a:custGeom>
            <a:solidFill>
              <a:srgbClr val="FF55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8552324" y="1433590"/>
              <a:ext cx="227127" cy="227186"/>
            </a:xfrm>
            <a:custGeom>
              <a:rect b="b" l="l" r="r" t="t"/>
              <a:pathLst>
                <a:path extrusionOk="0" h="3888" w="3887">
                  <a:moveTo>
                    <a:pt x="1940" y="215"/>
                  </a:moveTo>
                  <a:cubicBezTo>
                    <a:pt x="2902" y="215"/>
                    <a:pt x="3672" y="985"/>
                    <a:pt x="3672" y="1948"/>
                  </a:cubicBezTo>
                  <a:cubicBezTo>
                    <a:pt x="3672" y="2903"/>
                    <a:pt x="2902" y="3673"/>
                    <a:pt x="1940" y="3673"/>
                  </a:cubicBezTo>
                  <a:cubicBezTo>
                    <a:pt x="985" y="3673"/>
                    <a:pt x="215" y="2903"/>
                    <a:pt x="215" y="1948"/>
                  </a:cubicBezTo>
                  <a:cubicBezTo>
                    <a:pt x="215" y="985"/>
                    <a:pt x="985" y="215"/>
                    <a:pt x="1940" y="215"/>
                  </a:cubicBezTo>
                  <a:close/>
                  <a:moveTo>
                    <a:pt x="1940" y="1"/>
                  </a:moveTo>
                  <a:cubicBezTo>
                    <a:pt x="866" y="1"/>
                    <a:pt x="0" y="867"/>
                    <a:pt x="0" y="1948"/>
                  </a:cubicBezTo>
                  <a:cubicBezTo>
                    <a:pt x="0" y="3021"/>
                    <a:pt x="866" y="3887"/>
                    <a:pt x="1940" y="3887"/>
                  </a:cubicBezTo>
                  <a:cubicBezTo>
                    <a:pt x="3021" y="3887"/>
                    <a:pt x="3887" y="3021"/>
                    <a:pt x="3887" y="1948"/>
                  </a:cubicBezTo>
                  <a:cubicBezTo>
                    <a:pt x="3887" y="867"/>
                    <a:pt x="3021" y="1"/>
                    <a:pt x="1940" y="1"/>
                  </a:cubicBezTo>
                  <a:close/>
                </a:path>
              </a:pathLst>
            </a:custGeom>
            <a:solidFill>
              <a:srgbClr val="2D2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34"/>
          <p:cNvSpPr txBox="1"/>
          <p:nvPr/>
        </p:nvSpPr>
        <p:spPr>
          <a:xfrm>
            <a:off x="2209800" y="15240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Want to connect?</a:t>
            </a:r>
            <a:endParaRPr b="1" sz="22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337" name="Google Shape;337;p34" title="File:LinkedIn 2021.svg - Wikipedia"/>
          <p:cNvPicPr preferRelativeResize="0"/>
          <p:nvPr/>
        </p:nvPicPr>
        <p:blipFill rotWithShape="1">
          <a:blip r:embed="rId6">
            <a:alphaModFix/>
          </a:blip>
          <a:srcRect b="0" l="75724" r="0" t="0"/>
          <a:stretch/>
        </p:blipFill>
        <p:spPr>
          <a:xfrm>
            <a:off x="5762099" y="1498813"/>
            <a:ext cx="527227" cy="5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47725" y="290725"/>
            <a:ext cx="85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SERVERLESS?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457200" y="0"/>
            <a:ext cx="914400" cy="109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2184075" y="4671950"/>
            <a:ext cx="357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Source</a:t>
            </a:r>
            <a:r>
              <a:rPr lang="en" sz="11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: CNCF WG-Serverless Whitepaper 1.0</a:t>
            </a:r>
            <a:endParaRPr sz="11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025" y="743700"/>
            <a:ext cx="6550987" cy="39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47725" y="290725"/>
            <a:ext cx="85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KEY CHARACTERISTICS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457200" y="0"/>
            <a:ext cx="914400" cy="109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223900" y="2237775"/>
            <a:ext cx="3003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Zero Server Management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816" y="1145941"/>
            <a:ext cx="990377" cy="98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559" y="1051631"/>
            <a:ext cx="1179576" cy="1171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5723" y="948615"/>
            <a:ext cx="1207008" cy="120700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3119500" y="2327440"/>
            <a:ext cx="300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Event Driven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3950" y="975425"/>
            <a:ext cx="1223576" cy="122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5862700" y="2313975"/>
            <a:ext cx="300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Autoscaling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0600" y="3052987"/>
            <a:ext cx="1116525" cy="11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1747900" y="4218975"/>
            <a:ext cx="300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Pay per usage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3083396" y="3734306"/>
            <a:ext cx="417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$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05" name="Google Shape;105;p17"/>
          <p:cNvGrpSpPr/>
          <p:nvPr/>
        </p:nvGrpSpPr>
        <p:grpSpPr>
          <a:xfrm>
            <a:off x="5253098" y="3129188"/>
            <a:ext cx="1401164" cy="1277587"/>
            <a:chOff x="5253098" y="3129188"/>
            <a:chExt cx="1401164" cy="1277587"/>
          </a:xfrm>
        </p:grpSpPr>
        <p:pic>
          <p:nvPicPr>
            <p:cNvPr id="106" name="Google Shape;106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253098" y="3722389"/>
              <a:ext cx="684401" cy="684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537738" y="3129187"/>
              <a:ext cx="1116525" cy="1116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p17"/>
          <p:cNvSpPr txBox="1"/>
          <p:nvPr/>
        </p:nvSpPr>
        <p:spPr>
          <a:xfrm>
            <a:off x="4491100" y="4218975"/>
            <a:ext cx="300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Cold Start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47725" y="290725"/>
            <a:ext cx="85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WHAT’S NOT SERVERLESS?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457200" y="0"/>
            <a:ext cx="914400" cy="109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369775" y="1320775"/>
            <a:ext cx="5123700" cy="28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●"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IaaS</a:t>
            </a: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 Cloud &amp;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Self hosted/managed </a:t>
            </a: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datacenter 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●"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PaaS </a:t>
            </a: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with limited or no auto scaling capabilities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Container orchestration</a:t>
            </a: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platform where still platform management is still needed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Font typeface="Montserrat Medium"/>
              <a:buChar char="●"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Cloud services</a:t>
            </a: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such as Blob storage, Database as a Service (DBaaS)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525" y="1191871"/>
            <a:ext cx="3068800" cy="306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47725" y="290725"/>
            <a:ext cx="85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FUNCTION LIFECYCLE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457200" y="0"/>
            <a:ext cx="914400" cy="109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4" y="1701625"/>
            <a:ext cx="9063850" cy="252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888675" y="4443350"/>
            <a:ext cx="775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Source</a:t>
            </a:r>
            <a:r>
              <a:rPr lang="en" sz="11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: CNCF WG-Serverless Whitepaper 1.0</a:t>
            </a:r>
            <a:endParaRPr sz="11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47725" y="290725"/>
            <a:ext cx="85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FUNCTION INVOCATION TYPES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457200" y="0"/>
            <a:ext cx="914400" cy="109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51830" l="0" r="49192" t="0"/>
          <a:stretch/>
        </p:blipFill>
        <p:spPr>
          <a:xfrm>
            <a:off x="347725" y="863425"/>
            <a:ext cx="4243725" cy="19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b="51830" l="52419" r="0" t="0"/>
          <a:stretch/>
        </p:blipFill>
        <p:spPr>
          <a:xfrm>
            <a:off x="4766494" y="912700"/>
            <a:ext cx="3974275" cy="19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 b="0" l="0" r="50320" t="51830"/>
          <a:stretch/>
        </p:blipFill>
        <p:spPr>
          <a:xfrm>
            <a:off x="347725" y="3029150"/>
            <a:ext cx="4149475" cy="19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b="0" l="52419" r="0" t="51830"/>
          <a:stretch/>
        </p:blipFill>
        <p:spPr>
          <a:xfrm>
            <a:off x="4726100" y="3000025"/>
            <a:ext cx="3974275" cy="191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0"/>
          <p:cNvCxnSpPr/>
          <p:nvPr/>
        </p:nvCxnSpPr>
        <p:spPr>
          <a:xfrm rot="10800000">
            <a:off x="4577950" y="1202950"/>
            <a:ext cx="13500" cy="340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0"/>
          <p:cNvCxnSpPr/>
          <p:nvPr/>
        </p:nvCxnSpPr>
        <p:spPr>
          <a:xfrm rot="-5400000">
            <a:off x="4580050" y="-1085150"/>
            <a:ext cx="13500" cy="79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7" name="Google Shape;137;p20"/>
          <p:cNvSpPr txBox="1"/>
          <p:nvPr/>
        </p:nvSpPr>
        <p:spPr>
          <a:xfrm>
            <a:off x="431475" y="4824350"/>
            <a:ext cx="775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Source</a:t>
            </a:r>
            <a:r>
              <a:rPr lang="en" sz="11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: CNCF WG-Serverless Whitepaper 1.0</a:t>
            </a:r>
            <a:endParaRPr sz="11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47725" y="290725"/>
            <a:ext cx="85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INTERESTING</a:t>
            </a: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 FACTS</a:t>
            </a:r>
            <a:endParaRPr i="1"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457200" y="0"/>
            <a:ext cx="914400" cy="109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/>
        </p:nvSpPr>
        <p:spPr>
          <a:xfrm>
            <a:off x="557225" y="1182403"/>
            <a:ext cx="197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Adoption Rate in public cloud</a:t>
            </a:r>
            <a:endParaRPr sz="15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633425" y="2096803"/>
            <a:ext cx="1974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2"/>
                </a:solidFill>
                <a:latin typeface="Figtree Black"/>
                <a:ea typeface="Figtree Black"/>
                <a:cs typeface="Figtree Black"/>
                <a:sym typeface="Figtree Black"/>
              </a:rPr>
              <a:t>60%</a:t>
            </a:r>
            <a:endParaRPr sz="3600">
              <a:solidFill>
                <a:schemeClr val="dk2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609600" y="3048000"/>
            <a:ext cx="23844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mfortaa Medium"/>
                <a:ea typeface="Comfortaa Medium"/>
                <a:cs typeface="Comfortaa Medium"/>
                <a:sym typeface="Comfortaa Medium"/>
              </a:rPr>
              <a:t>70% AWS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mfortaa Medium"/>
                <a:ea typeface="Comfortaa Medium"/>
                <a:cs typeface="Comfortaa Medium"/>
                <a:sym typeface="Comfortaa Medium"/>
              </a:rPr>
              <a:t>customers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mfortaa Medium"/>
                <a:ea typeface="Comfortaa Medium"/>
                <a:cs typeface="Comfortaa Medium"/>
                <a:sym typeface="Comfortaa Medium"/>
              </a:rPr>
              <a:t>60% GCP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mfortaa Medium"/>
                <a:ea typeface="Comfortaa Medium"/>
                <a:cs typeface="Comfortaa Medium"/>
                <a:sym typeface="Comfortaa Medium"/>
              </a:rPr>
              <a:t>customers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mfortaa Medium"/>
                <a:ea typeface="Comfortaa Medium"/>
                <a:cs typeface="Comfortaa Medium"/>
                <a:sym typeface="Comfortaa Medium"/>
              </a:rPr>
              <a:t>49% Azure customers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Source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mfortaa Medium"/>
                <a:ea typeface="Comfortaa Medium"/>
                <a:cs typeface="Comfortaa Medium"/>
                <a:sym typeface="Comfortaa Medium"/>
              </a:rPr>
              <a:t>: datadoghq.com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6577025" y="1182403"/>
            <a:ext cx="197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Potential cloud cost savings</a:t>
            </a:r>
            <a:endParaRPr sz="15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6653225" y="2096803"/>
            <a:ext cx="1974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2"/>
                </a:solidFill>
                <a:latin typeface="Figtree Black"/>
                <a:ea typeface="Figtree Black"/>
                <a:cs typeface="Figtree Black"/>
                <a:sym typeface="Figtree Black"/>
              </a:rPr>
              <a:t>5</a:t>
            </a:r>
            <a:r>
              <a:rPr lang="en" sz="3900">
                <a:solidFill>
                  <a:schemeClr val="dk2"/>
                </a:solidFill>
                <a:latin typeface="Figtree Black"/>
                <a:ea typeface="Figtree Black"/>
                <a:cs typeface="Figtree Black"/>
                <a:sym typeface="Figtree Black"/>
              </a:rPr>
              <a:t>0%</a:t>
            </a:r>
            <a:endParaRPr sz="3600">
              <a:solidFill>
                <a:schemeClr val="dk2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6629400" y="3124200"/>
            <a:ext cx="23844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mfortaa Medium"/>
                <a:ea typeface="Comfortaa Medium"/>
                <a:cs typeface="Comfortaa Medium"/>
                <a:sym typeface="Comfortaa Medium"/>
              </a:rPr>
              <a:t>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mfortaa Medium"/>
                <a:ea typeface="Comfortaa Medium"/>
                <a:cs typeface="Comfortaa Medium"/>
                <a:sym typeface="Comfortaa Medium"/>
              </a:rPr>
              <a:t>0% Only serverless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mfortaa Medium"/>
                <a:ea typeface="Comfortaa Medium"/>
                <a:cs typeface="Comfortaa Medium"/>
                <a:sym typeface="Comfortaa Medium"/>
              </a:rPr>
              <a:t>50% Multi-service architecture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mfortaa Medium"/>
                <a:ea typeface="Comfortaa Medium"/>
                <a:cs typeface="Comfortaa Medium"/>
                <a:sym typeface="Comfortaa Medium"/>
              </a:rPr>
              <a:t>20% Beginners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Source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mfortaa Medium"/>
                <a:ea typeface="Comfortaa Medium"/>
                <a:cs typeface="Comfortaa Medium"/>
                <a:sym typeface="Comfortaa Medium"/>
              </a:rPr>
              <a:t>: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mfortaa Medium"/>
                <a:ea typeface="Comfortaa Medium"/>
                <a:cs typeface="Comfortaa Medium"/>
                <a:sym typeface="Comfortaa Medium"/>
              </a:rPr>
              <a:t>techdogs.com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3648582" y="1046209"/>
            <a:ext cx="1974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1st Serverless platform traced back to 2006</a:t>
            </a:r>
            <a:endParaRPr sz="15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3677136" y="2096803"/>
            <a:ext cx="1974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2"/>
                </a:solidFill>
                <a:latin typeface="Figtree Black"/>
                <a:ea typeface="Figtree Black"/>
                <a:cs typeface="Figtree Black"/>
                <a:sym typeface="Figtree Black"/>
              </a:rPr>
              <a:t>Zimki</a:t>
            </a:r>
            <a:endParaRPr sz="3600">
              <a:solidFill>
                <a:schemeClr val="dk2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995" y="3177352"/>
            <a:ext cx="3542461" cy="11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347725" y="290725"/>
            <a:ext cx="85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SCALING WITH SERVERLESS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2300">
                <a:latin typeface="Montserrat"/>
                <a:ea typeface="Montserrat"/>
                <a:cs typeface="Montserrat"/>
                <a:sym typeface="Montserrat"/>
              </a:rPr>
              <a:t>Scale-Per-Request</a:t>
            </a:r>
            <a:endParaRPr i="1"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457200" y="0"/>
            <a:ext cx="914400" cy="109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200" y="1092025"/>
            <a:ext cx="4746596" cy="397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5613075" y="4671950"/>
            <a:ext cx="347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Source</a:t>
            </a:r>
            <a:r>
              <a:rPr lang="en" sz="11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: </a:t>
            </a:r>
            <a:r>
              <a:rPr lang="en" sz="1100" u="sng">
                <a:solidFill>
                  <a:schemeClr val="hlink"/>
                </a:solidFill>
                <a:latin typeface="Comfortaa Medium"/>
                <a:ea typeface="Comfortaa Medium"/>
                <a:cs typeface="Comfortaa Medium"/>
                <a:sym typeface="Comfortaa Medium"/>
                <a:hlinkClick r:id="rId4"/>
              </a:rPr>
              <a:t>LinkedIn blog</a:t>
            </a:r>
            <a:r>
              <a:rPr lang="en" sz="11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by Saral Saxena</a:t>
            </a:r>
            <a:endParaRPr sz="11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